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1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9E389-DA0A-4EED-A744-B9DAA27BB2DD}" type="doc">
      <dgm:prSet loTypeId="urn:microsoft.com/office/officeart/2005/8/layout/hChevron3" loCatId="process" qsTypeId="urn:microsoft.com/office/officeart/2005/8/quickstyle/3d3" qsCatId="3D" csTypeId="urn:microsoft.com/office/officeart/2005/8/colors/accent1_2" csCatId="accent1" phldr="1"/>
      <dgm:spPr/>
    </dgm:pt>
    <dgm:pt modelId="{883F0C76-40F4-4DDE-B2D6-F8283BD6E25B}">
      <dgm:prSet phldrT="[Text]" custT="1"/>
      <dgm:spPr/>
      <dgm:t>
        <a:bodyPr/>
        <a:lstStyle/>
        <a:p>
          <a:r>
            <a:rPr lang="et-EE" sz="1400" dirty="0" err="1" smtClean="0"/>
            <a:t>Metaandmete</a:t>
          </a:r>
          <a:r>
            <a:rPr lang="et-EE" sz="1400" dirty="0" smtClean="0"/>
            <a:t> sisestamise moodul</a:t>
          </a:r>
          <a:endParaRPr lang="en-GB" sz="1400" dirty="0"/>
        </a:p>
      </dgm:t>
    </dgm:pt>
    <dgm:pt modelId="{E6489F31-2AD8-4268-AD99-C9B6FF5936AD}" type="parTrans" cxnId="{6303BC1F-B0D3-470C-A5C2-ED31F2F07FFA}">
      <dgm:prSet/>
      <dgm:spPr/>
      <dgm:t>
        <a:bodyPr/>
        <a:lstStyle/>
        <a:p>
          <a:endParaRPr lang="en-GB"/>
        </a:p>
      </dgm:t>
    </dgm:pt>
    <dgm:pt modelId="{1381A9C2-82D5-4E1F-961C-70DE29501AE3}" type="sibTrans" cxnId="{6303BC1F-B0D3-470C-A5C2-ED31F2F07FFA}">
      <dgm:prSet/>
      <dgm:spPr/>
      <dgm:t>
        <a:bodyPr/>
        <a:lstStyle/>
        <a:p>
          <a:endParaRPr lang="en-GB"/>
        </a:p>
      </dgm:t>
    </dgm:pt>
    <dgm:pt modelId="{E6712538-4EDD-4071-B0F8-730F9E420752}">
      <dgm:prSet phldrT="[Text]" custT="1"/>
      <dgm:spPr/>
      <dgm:t>
        <a:bodyPr/>
        <a:lstStyle/>
        <a:p>
          <a:r>
            <a:rPr lang="et-EE" sz="1400" dirty="0" smtClean="0"/>
            <a:t>Sisemine kvaliteedikontrolli moodul</a:t>
          </a:r>
          <a:endParaRPr lang="en-GB" sz="1400" dirty="0"/>
        </a:p>
      </dgm:t>
    </dgm:pt>
    <dgm:pt modelId="{1430C101-3518-4A68-B467-F0B2A5C8FA72}" type="parTrans" cxnId="{A88CBFF5-689A-48F5-A187-5055E25FB10F}">
      <dgm:prSet/>
      <dgm:spPr/>
      <dgm:t>
        <a:bodyPr/>
        <a:lstStyle/>
        <a:p>
          <a:endParaRPr lang="en-GB"/>
        </a:p>
      </dgm:t>
    </dgm:pt>
    <dgm:pt modelId="{48047AFF-A844-4A50-9FC5-E298C871A95D}" type="sibTrans" cxnId="{A88CBFF5-689A-48F5-A187-5055E25FB10F}">
      <dgm:prSet/>
      <dgm:spPr/>
      <dgm:t>
        <a:bodyPr/>
        <a:lstStyle/>
        <a:p>
          <a:endParaRPr lang="en-GB"/>
        </a:p>
      </dgm:t>
    </dgm:pt>
    <dgm:pt modelId="{DCAFA72D-023E-43FF-9CD6-1C8E0050212E}">
      <dgm:prSet phldrT="[Text]" custT="1"/>
      <dgm:spPr/>
      <dgm:t>
        <a:bodyPr/>
        <a:lstStyle/>
        <a:p>
          <a:r>
            <a:rPr lang="et-EE" sz="1400" dirty="0" smtClean="0"/>
            <a:t>Ekspordi moodul koos </a:t>
          </a:r>
          <a:r>
            <a:rPr lang="et-EE" sz="1400" dirty="0" err="1" smtClean="0"/>
            <a:t>digiarhiiviga</a:t>
          </a:r>
          <a:endParaRPr lang="en-GB" sz="1400" dirty="0"/>
        </a:p>
      </dgm:t>
    </dgm:pt>
    <dgm:pt modelId="{ED42A675-38AC-41F7-8ADA-036514132FE9}" type="parTrans" cxnId="{A9523580-747C-4224-B2EA-1DFFDB8C8048}">
      <dgm:prSet/>
      <dgm:spPr/>
      <dgm:t>
        <a:bodyPr/>
        <a:lstStyle/>
        <a:p>
          <a:endParaRPr lang="en-GB"/>
        </a:p>
      </dgm:t>
    </dgm:pt>
    <dgm:pt modelId="{8FAE85E6-98FA-4208-8B0E-59CECF8B2A45}" type="sibTrans" cxnId="{A9523580-747C-4224-B2EA-1DFFDB8C8048}">
      <dgm:prSet/>
      <dgm:spPr/>
      <dgm:t>
        <a:bodyPr/>
        <a:lstStyle/>
        <a:p>
          <a:endParaRPr lang="en-GB"/>
        </a:p>
      </dgm:t>
    </dgm:pt>
    <dgm:pt modelId="{9CAC4DAC-89DF-4BDE-B155-CFD11DFA7D1F}">
      <dgm:prSet phldrT="[Text]" custT="1"/>
      <dgm:spPr/>
      <dgm:t>
        <a:bodyPr/>
        <a:lstStyle/>
        <a:p>
          <a:r>
            <a:rPr lang="et-EE" sz="1400" dirty="0" smtClean="0"/>
            <a:t>Kliendipoolse kvaliteedikontrolli moodul</a:t>
          </a:r>
          <a:endParaRPr lang="en-GB" sz="1400" dirty="0"/>
        </a:p>
      </dgm:t>
    </dgm:pt>
    <dgm:pt modelId="{6D3248FF-4B21-4C19-9AA4-22E8C2E4468B}" type="parTrans" cxnId="{C4055D9A-A355-466B-A6D8-04CC504422A4}">
      <dgm:prSet/>
      <dgm:spPr/>
      <dgm:t>
        <a:bodyPr/>
        <a:lstStyle/>
        <a:p>
          <a:endParaRPr lang="en-GB"/>
        </a:p>
      </dgm:t>
    </dgm:pt>
    <dgm:pt modelId="{26960000-5BA0-4483-9598-FB07ECB9E5FB}" type="sibTrans" cxnId="{C4055D9A-A355-466B-A6D8-04CC504422A4}">
      <dgm:prSet/>
      <dgm:spPr/>
      <dgm:t>
        <a:bodyPr/>
        <a:lstStyle/>
        <a:p>
          <a:endParaRPr lang="en-GB"/>
        </a:p>
      </dgm:t>
    </dgm:pt>
    <dgm:pt modelId="{3BCE994C-FCDA-4D6B-ACF0-9398E23D6CDE}" type="pres">
      <dgm:prSet presAssocID="{E219E389-DA0A-4EED-A744-B9DAA27BB2DD}" presName="Name0" presStyleCnt="0">
        <dgm:presLayoutVars>
          <dgm:dir/>
          <dgm:resizeHandles val="exact"/>
        </dgm:presLayoutVars>
      </dgm:prSet>
      <dgm:spPr/>
    </dgm:pt>
    <dgm:pt modelId="{A7A6CA78-1094-4BE4-BA1D-190ECB866F66}" type="pres">
      <dgm:prSet presAssocID="{883F0C76-40F4-4DDE-B2D6-F8283BD6E25B}" presName="parTxOnly" presStyleLbl="node1" presStyleIdx="0" presStyleCnt="4" custLinFactNeighborX="-13146" custLinFactNeighborY="36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00F692-4670-46C1-96FC-B251EC610D59}" type="pres">
      <dgm:prSet presAssocID="{1381A9C2-82D5-4E1F-961C-70DE29501AE3}" presName="parSpace" presStyleCnt="0"/>
      <dgm:spPr/>
    </dgm:pt>
    <dgm:pt modelId="{58143D18-B216-4FF4-AD0D-A158260C78A3}" type="pres">
      <dgm:prSet presAssocID="{E6712538-4EDD-4071-B0F8-730F9E420752}" presName="parTxOnly" presStyleLbl="node1" presStyleIdx="1" presStyleCnt="4" custLinFactNeighborX="-733" custLinFactNeighborY="36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D500B9-6953-432A-A9CF-D50571496BED}" type="pres">
      <dgm:prSet presAssocID="{48047AFF-A844-4A50-9FC5-E298C871A95D}" presName="parSpace" presStyleCnt="0"/>
      <dgm:spPr/>
    </dgm:pt>
    <dgm:pt modelId="{B9F99D45-2FD9-49AF-B688-FA47F5717F2A}" type="pres">
      <dgm:prSet presAssocID="{9CAC4DAC-89DF-4BDE-B155-CFD11DFA7D1F}" presName="parTxOnly" presStyleLbl="node1" presStyleIdx="2" presStyleCnt="4" custLinFactNeighborX="-14669" custLinFactNeighborY="36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DE08E9-E18D-4E89-AE6E-E26698EAFC3D}" type="pres">
      <dgm:prSet presAssocID="{26960000-5BA0-4483-9598-FB07ECB9E5FB}" presName="parSpace" presStyleCnt="0"/>
      <dgm:spPr/>
    </dgm:pt>
    <dgm:pt modelId="{39DBC678-E6FA-42C6-A4CC-D9C965AB48EB}" type="pres">
      <dgm:prSet presAssocID="{DCAFA72D-023E-43FF-9CD6-1C8E0050212E}" presName="parTxOnly" presStyleLbl="node1" presStyleIdx="3" presStyleCnt="4" custLinFactNeighborX="-57515" custLinFactNeighborY="36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88CBFF5-689A-48F5-A187-5055E25FB10F}" srcId="{E219E389-DA0A-4EED-A744-B9DAA27BB2DD}" destId="{E6712538-4EDD-4071-B0F8-730F9E420752}" srcOrd="1" destOrd="0" parTransId="{1430C101-3518-4A68-B467-F0B2A5C8FA72}" sibTransId="{48047AFF-A844-4A50-9FC5-E298C871A95D}"/>
    <dgm:cxn modelId="{90D76D60-85CA-4CC9-AC3B-75BA1419BB9F}" type="presOf" srcId="{883F0C76-40F4-4DDE-B2D6-F8283BD6E25B}" destId="{A7A6CA78-1094-4BE4-BA1D-190ECB866F66}" srcOrd="0" destOrd="0" presId="urn:microsoft.com/office/officeart/2005/8/layout/hChevron3"/>
    <dgm:cxn modelId="{81B619A7-4F94-448B-B1A1-4CC908E38AEC}" type="presOf" srcId="{DCAFA72D-023E-43FF-9CD6-1C8E0050212E}" destId="{39DBC678-E6FA-42C6-A4CC-D9C965AB48EB}" srcOrd="0" destOrd="0" presId="urn:microsoft.com/office/officeart/2005/8/layout/hChevron3"/>
    <dgm:cxn modelId="{84A98895-B320-4A4F-8A57-62A26E4A5955}" type="presOf" srcId="{E219E389-DA0A-4EED-A744-B9DAA27BB2DD}" destId="{3BCE994C-FCDA-4D6B-ACF0-9398E23D6CDE}" srcOrd="0" destOrd="0" presId="urn:microsoft.com/office/officeart/2005/8/layout/hChevron3"/>
    <dgm:cxn modelId="{A9523580-747C-4224-B2EA-1DFFDB8C8048}" srcId="{E219E389-DA0A-4EED-A744-B9DAA27BB2DD}" destId="{DCAFA72D-023E-43FF-9CD6-1C8E0050212E}" srcOrd="3" destOrd="0" parTransId="{ED42A675-38AC-41F7-8ADA-036514132FE9}" sibTransId="{8FAE85E6-98FA-4208-8B0E-59CECF8B2A45}"/>
    <dgm:cxn modelId="{6303BC1F-B0D3-470C-A5C2-ED31F2F07FFA}" srcId="{E219E389-DA0A-4EED-A744-B9DAA27BB2DD}" destId="{883F0C76-40F4-4DDE-B2D6-F8283BD6E25B}" srcOrd="0" destOrd="0" parTransId="{E6489F31-2AD8-4268-AD99-C9B6FF5936AD}" sibTransId="{1381A9C2-82D5-4E1F-961C-70DE29501AE3}"/>
    <dgm:cxn modelId="{8ACF2C30-D55B-45AB-9A2F-1888596AC083}" type="presOf" srcId="{9CAC4DAC-89DF-4BDE-B155-CFD11DFA7D1F}" destId="{B9F99D45-2FD9-49AF-B688-FA47F5717F2A}" srcOrd="0" destOrd="0" presId="urn:microsoft.com/office/officeart/2005/8/layout/hChevron3"/>
    <dgm:cxn modelId="{4C29B8A6-6D9C-450C-A63E-3A89E4148BE2}" type="presOf" srcId="{E6712538-4EDD-4071-B0F8-730F9E420752}" destId="{58143D18-B216-4FF4-AD0D-A158260C78A3}" srcOrd="0" destOrd="0" presId="urn:microsoft.com/office/officeart/2005/8/layout/hChevron3"/>
    <dgm:cxn modelId="{C4055D9A-A355-466B-A6D8-04CC504422A4}" srcId="{E219E389-DA0A-4EED-A744-B9DAA27BB2DD}" destId="{9CAC4DAC-89DF-4BDE-B155-CFD11DFA7D1F}" srcOrd="2" destOrd="0" parTransId="{6D3248FF-4B21-4C19-9AA4-22E8C2E4468B}" sibTransId="{26960000-5BA0-4483-9598-FB07ECB9E5FB}"/>
    <dgm:cxn modelId="{24F5CDB7-4855-4321-9D7D-129AC4AE1BEB}" type="presParOf" srcId="{3BCE994C-FCDA-4D6B-ACF0-9398E23D6CDE}" destId="{A7A6CA78-1094-4BE4-BA1D-190ECB866F66}" srcOrd="0" destOrd="0" presId="urn:microsoft.com/office/officeart/2005/8/layout/hChevron3"/>
    <dgm:cxn modelId="{D50E1E3F-FFE1-4947-A1F0-88ADE55E8B2E}" type="presParOf" srcId="{3BCE994C-FCDA-4D6B-ACF0-9398E23D6CDE}" destId="{C700F692-4670-46C1-96FC-B251EC610D59}" srcOrd="1" destOrd="0" presId="urn:microsoft.com/office/officeart/2005/8/layout/hChevron3"/>
    <dgm:cxn modelId="{CBAEE30D-B82A-4395-9DD8-E16AF4AF1D0C}" type="presParOf" srcId="{3BCE994C-FCDA-4D6B-ACF0-9398E23D6CDE}" destId="{58143D18-B216-4FF4-AD0D-A158260C78A3}" srcOrd="2" destOrd="0" presId="urn:microsoft.com/office/officeart/2005/8/layout/hChevron3"/>
    <dgm:cxn modelId="{4CD03760-6F79-44EA-A14E-70BAD83BD335}" type="presParOf" srcId="{3BCE994C-FCDA-4D6B-ACF0-9398E23D6CDE}" destId="{32D500B9-6953-432A-A9CF-D50571496BED}" srcOrd="3" destOrd="0" presId="urn:microsoft.com/office/officeart/2005/8/layout/hChevron3"/>
    <dgm:cxn modelId="{CCD32AD3-5603-4530-8D66-4C810E3E5639}" type="presParOf" srcId="{3BCE994C-FCDA-4D6B-ACF0-9398E23D6CDE}" destId="{B9F99D45-2FD9-49AF-B688-FA47F5717F2A}" srcOrd="4" destOrd="0" presId="urn:microsoft.com/office/officeart/2005/8/layout/hChevron3"/>
    <dgm:cxn modelId="{D469E97D-E6E0-46F7-99E1-DF48DF0E44CD}" type="presParOf" srcId="{3BCE994C-FCDA-4D6B-ACF0-9398E23D6CDE}" destId="{06DE08E9-E18D-4E89-AE6E-E26698EAFC3D}" srcOrd="5" destOrd="0" presId="urn:microsoft.com/office/officeart/2005/8/layout/hChevron3"/>
    <dgm:cxn modelId="{9BA1DF61-4975-4BB8-A661-B8E3F2A40689}" type="presParOf" srcId="{3BCE994C-FCDA-4D6B-ACF0-9398E23D6CDE}" destId="{39DBC678-E6FA-42C6-A4CC-D9C965AB48EB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DABFC-0F13-4E4D-8C4C-20DFBD87CDB6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1329C-34F0-4D8C-A6EA-A94BE7A7C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21032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36DFC-7A6D-48E1-9AB0-7EF873E8BC2A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FFB47-B61B-4654-BE61-35C25EEEE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79870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FFFB47-B61B-4654-BE61-35C25EEEE3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53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20354"/>
            <a:ext cx="1580388" cy="107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6FB-F69B-4CF9-8AC7-A0953C9FB4A3}" type="datetime1">
              <a:rPr lang="en-US" smtClean="0"/>
              <a:t>12/8/2014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A94-01A9-4AEB-AC5D-26626DD87F30}" type="datetime1">
              <a:rPr lang="en-US" smtClean="0"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A5BB-7511-4B7F-8211-4457E0D885A9}" type="datetime1">
              <a:rPr lang="en-US" smtClean="0"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047B-A377-4C1B-8EA4-DD2327342156}" type="datetime1">
              <a:rPr lang="en-US" smtClean="0"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A3E9-6679-4AA7-B496-C426A00213F7}" type="datetime1">
              <a:rPr lang="en-US" smtClean="0"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01D3-9FB6-4682-9078-55DCC1C91EB4}" type="datetime1">
              <a:rPr lang="en-US" smtClean="0"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EB9C-2F5F-4DB3-82C8-2EC788C3749E}" type="datetime1">
              <a:rPr lang="en-US" smtClean="0"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3189-F5FB-4200-9173-0743D75F6CD6}" type="datetime1">
              <a:rPr lang="en-US" smtClean="0"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78000"/>
            <a:ext cx="8596668" cy="1320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416300"/>
            <a:ext cx="8596668" cy="26250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7" y="192320"/>
            <a:ext cx="1580388" cy="107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9469-8677-4F7C-B326-A166E0C72688}" type="datetime1">
              <a:rPr lang="en-US" smtClean="0"/>
              <a:t>12/8/2014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3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1070-6298-47CD-B535-10C09ECF9020}" type="datetime1">
              <a:rPr lang="en-US" smtClean="0"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8B1F-7C91-4A35-9603-B517B8CF842A}" type="datetime1">
              <a:rPr lang="en-US" smtClean="0"/>
              <a:t>12/8/2014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C7E9-8ED9-4D13-ADC5-F15D63C7CE21}" type="datetime1">
              <a:rPr lang="en-US" smtClean="0"/>
              <a:t>12/8/2014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721E-E889-496A-971B-DC82448DC1D9}" type="datetime1">
              <a:rPr lang="en-US" smtClean="0"/>
              <a:t>12/8/2014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7E4-21AE-49BC-A262-E8D60598E9C6}" type="datetime1">
              <a:rPr lang="en-US" smtClean="0"/>
              <a:t>12/8/2014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F893-32F0-4357-A2F2-0F3DE89226DA}" type="datetime1">
              <a:rPr lang="en-US" smtClean="0"/>
              <a:t>12/8/2014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EC57-B47E-489E-B70B-BDFA7E011158}" type="datetime1">
              <a:rPr lang="en-US" smtClean="0"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9" r:id="rId3"/>
    <p:sldLayoutId id="2147483651" r:id="rId4"/>
    <p:sldLayoutId id="2147483666" r:id="rId5"/>
    <p:sldLayoutId id="2147483653" r:id="rId6"/>
    <p:sldLayoutId id="2147483654" r:id="rId7"/>
    <p:sldLayoutId id="2147483655" r:id="rId8"/>
    <p:sldLayoutId id="2147483667" r:id="rId9"/>
    <p:sldLayoutId id="2147483657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sz="4000" b="1" dirty="0" smtClean="0">
                <a:solidFill>
                  <a:srgbClr val="00B0F0"/>
                </a:solidFill>
                <a:latin typeface="Cambria" panose="02040503050406030204" pitchFamily="18" charset="0"/>
              </a:rPr>
              <a:t>DIGIFLOW</a:t>
            </a:r>
            <a:endParaRPr lang="en-GB" sz="4000" b="1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t-EE" sz="2400" dirty="0" smtClean="0">
                <a:latin typeface="Cambria" panose="02040503050406030204" pitchFamily="18" charset="0"/>
              </a:rPr>
              <a:t>Digitaliseerimise tööprotsessi juhtimise tarkvara suuremahuliste </a:t>
            </a:r>
            <a:r>
              <a:rPr lang="et-EE" sz="2400" dirty="0" err="1" smtClean="0">
                <a:latin typeface="Cambria" panose="02040503050406030204" pitchFamily="18" charset="0"/>
              </a:rPr>
              <a:t>digiteerimisprojektide</a:t>
            </a:r>
            <a:r>
              <a:rPr lang="et-EE" sz="2400" dirty="0" smtClean="0">
                <a:latin typeface="Cambria" panose="02040503050406030204" pitchFamily="18" charset="0"/>
              </a:rPr>
              <a:t> realiseerimiseks</a:t>
            </a:r>
            <a:endParaRPr lang="et-EE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58900"/>
            <a:ext cx="8596668" cy="546100"/>
          </a:xfrm>
        </p:spPr>
        <p:txBody>
          <a:bodyPr>
            <a:normAutofit fontScale="90000"/>
          </a:bodyPr>
          <a:lstStyle/>
          <a:p>
            <a:r>
              <a:rPr lang="et-EE" dirty="0" smtClean="0">
                <a:solidFill>
                  <a:srgbClr val="00B0F0"/>
                </a:solidFill>
              </a:rPr>
              <a:t>DIGIFLOW ülevaade</a:t>
            </a:r>
            <a:endParaRPr lang="en-GB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438320"/>
              </p:ext>
            </p:extLst>
          </p:nvPr>
        </p:nvGraphicFramePr>
        <p:xfrm>
          <a:off x="918634" y="2731532"/>
          <a:ext cx="9571038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7400" y="2235200"/>
            <a:ext cx="923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latin typeface="Cambria" panose="02040503050406030204" pitchFamily="18" charset="0"/>
              </a:rPr>
              <a:t>DIGIFLOW on veebipõhine tarkvara digitaliseerimise tööprotsessi juhtimiseks. </a:t>
            </a:r>
          </a:p>
          <a:p>
            <a:r>
              <a:rPr lang="et-EE" dirty="0" smtClean="0">
                <a:latin typeface="Cambria" panose="02040503050406030204" pitchFamily="18" charset="0"/>
              </a:rPr>
              <a:t>Tarkvara sisaldab järgnevaid mooduleid:</a:t>
            </a:r>
            <a:endParaRPr lang="en-GB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400" y="4483100"/>
            <a:ext cx="9232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latin typeface="Cambria" panose="02040503050406030204" pitchFamily="18" charset="0"/>
              </a:rPr>
              <a:t>Kogu lahendus on hallatav läbi ADMIN veebiliidese: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Cambria" panose="02040503050406030204" pitchFamily="18" charset="0"/>
              </a:rPr>
              <a:t>Juurdepääsu õiguste tagamine  erinevatele moodulitele;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Cambria" panose="02040503050406030204" pitchFamily="18" charset="0"/>
              </a:rPr>
              <a:t>Aruandlus kasutajagruppide lõikes, tegevute lõikes jne.;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err="1" smtClean="0">
                <a:latin typeface="Cambria" panose="02040503050406030204" pitchFamily="18" charset="0"/>
              </a:rPr>
              <a:t>Metaandmete</a:t>
            </a:r>
            <a:r>
              <a:rPr lang="et-EE" dirty="0" smtClean="0">
                <a:latin typeface="Cambria" panose="02040503050406030204" pitchFamily="18" charset="0"/>
              </a:rPr>
              <a:t> vormide haldamine;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Cambria" panose="02040503050406030204" pitchFamily="18" charset="0"/>
              </a:rPr>
              <a:t>Kvaliteedikontrolli moodulis </a:t>
            </a:r>
            <a:r>
              <a:rPr lang="et-EE" dirty="0" err="1" smtClean="0">
                <a:latin typeface="Cambria" panose="02040503050406030204" pitchFamily="18" charset="0"/>
              </a:rPr>
              <a:t>ranking</a:t>
            </a:r>
            <a:r>
              <a:rPr lang="et-EE" dirty="0" smtClean="0">
                <a:latin typeface="Cambria" panose="02040503050406030204" pitchFamily="18" charset="0"/>
              </a:rPr>
              <a:t> funktsionaalsuse kasutamise võimalus.</a:t>
            </a:r>
          </a:p>
          <a:p>
            <a:endParaRPr lang="et-EE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07000" y="1382828"/>
            <a:ext cx="477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latin typeface="Cambria" panose="02040503050406030204" pitchFamily="18" charset="0"/>
              </a:rPr>
              <a:t>FUNKTSIONAALSUS: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err="1" smtClean="0">
                <a:latin typeface="Cambria" panose="02040503050406030204" pitchFamily="18" charset="0"/>
              </a:rPr>
              <a:t>Metaandmete</a:t>
            </a:r>
            <a:r>
              <a:rPr lang="et-EE" dirty="0" smtClean="0">
                <a:latin typeface="Cambria" panose="02040503050406030204" pitchFamily="18" charset="0"/>
              </a:rPr>
              <a:t> sisestamine skaneeritud pildifaililt, vastavalt  defineeritud </a:t>
            </a:r>
            <a:r>
              <a:rPr lang="et-EE" dirty="0" err="1" smtClean="0">
                <a:latin typeface="Cambria" panose="02040503050406030204" pitchFamily="18" charset="0"/>
              </a:rPr>
              <a:t>metaandmete</a:t>
            </a:r>
            <a:r>
              <a:rPr lang="et-EE" dirty="0" smtClean="0">
                <a:latin typeface="Cambria" panose="02040503050406030204" pitchFamily="18" charset="0"/>
              </a:rPr>
              <a:t> vormile;</a:t>
            </a:r>
          </a:p>
          <a:p>
            <a:endParaRPr lang="et-EE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Cambria" panose="02040503050406030204" pitchFamily="18" charset="0"/>
              </a:rPr>
              <a:t>Skaneeritud pildifailide kogumi funktsionaalsus – </a:t>
            </a:r>
            <a:r>
              <a:rPr lang="et-EE" dirty="0" err="1" smtClean="0">
                <a:latin typeface="Cambria" panose="02040503050406030204" pitchFamily="18" charset="0"/>
              </a:rPr>
              <a:t>metaandmete</a:t>
            </a:r>
            <a:r>
              <a:rPr lang="et-EE" dirty="0" smtClean="0">
                <a:latin typeface="Cambria" panose="02040503050406030204" pitchFamily="18" charset="0"/>
              </a:rPr>
              <a:t> </a:t>
            </a:r>
            <a:r>
              <a:rPr lang="et-EE" dirty="0" err="1" smtClean="0">
                <a:latin typeface="Cambria" panose="02040503050406030204" pitchFamily="18" charset="0"/>
              </a:rPr>
              <a:t>sisestaja</a:t>
            </a:r>
            <a:r>
              <a:rPr lang="et-EE" dirty="0">
                <a:latin typeface="Cambria" panose="02040503050406030204" pitchFamily="18" charset="0"/>
              </a:rPr>
              <a:t> </a:t>
            </a:r>
            <a:r>
              <a:rPr lang="et-EE" dirty="0" smtClean="0">
                <a:latin typeface="Cambria" panose="02040503050406030204" pitchFamily="18" charset="0"/>
              </a:rPr>
              <a:t>valib ja lukustab skaneeritud pildifaili ja sisestab </a:t>
            </a:r>
            <a:r>
              <a:rPr lang="et-EE" dirty="0" err="1" smtClean="0">
                <a:latin typeface="Cambria" panose="02040503050406030204" pitchFamily="18" charset="0"/>
              </a:rPr>
              <a:t>metaandmed</a:t>
            </a:r>
            <a:r>
              <a:rPr lang="et-EE" dirty="0" smtClean="0">
                <a:latin typeface="Cambria" panose="02040503050406030204" pitchFamily="18" charset="0"/>
              </a:rPr>
              <a:t>. Teine </a:t>
            </a:r>
            <a:r>
              <a:rPr lang="et-EE" dirty="0" err="1" smtClean="0">
                <a:latin typeface="Cambria" panose="02040503050406030204" pitchFamily="18" charset="0"/>
              </a:rPr>
              <a:t>metaandmete</a:t>
            </a:r>
            <a:r>
              <a:rPr lang="et-EE" dirty="0">
                <a:latin typeface="Cambria" panose="02040503050406030204" pitchFamily="18" charset="0"/>
              </a:rPr>
              <a:t> </a:t>
            </a:r>
            <a:r>
              <a:rPr lang="et-EE" dirty="0" smtClean="0">
                <a:latin typeface="Cambria" panose="02040503050406030204" pitchFamily="18" charset="0"/>
              </a:rPr>
              <a:t>operaator lukustatud pildifaili valida ei saa;</a:t>
            </a:r>
          </a:p>
          <a:p>
            <a:endParaRPr lang="et-EE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Cambria" panose="02040503050406030204" pitchFamily="18" charset="0"/>
              </a:rPr>
              <a:t>Sisestatud </a:t>
            </a:r>
            <a:r>
              <a:rPr lang="et-EE" dirty="0" err="1" smtClean="0">
                <a:latin typeface="Cambria" panose="02040503050406030204" pitchFamily="18" charset="0"/>
              </a:rPr>
              <a:t>metaandmete</a:t>
            </a:r>
            <a:r>
              <a:rPr lang="et-EE" dirty="0" smtClean="0">
                <a:latin typeface="Cambria" panose="02040503050406030204" pitchFamily="18" charset="0"/>
              </a:rPr>
              <a:t> edastamine koos pildifailiga kvaliteedikontrolli (sisemine) moodulisse.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47519" y="1382828"/>
            <a:ext cx="2813361" cy="1125344"/>
            <a:chOff x="0" y="-74270"/>
            <a:chExt cx="2813361" cy="112534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Pentagon 9"/>
            <p:cNvSpPr/>
            <p:nvPr/>
          </p:nvSpPr>
          <p:spPr>
            <a:xfrm>
              <a:off x="0" y="-74270"/>
              <a:ext cx="2813361" cy="1125344"/>
            </a:xfrm>
            <a:prstGeom prst="homePlat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entagon 4"/>
            <p:cNvSpPr/>
            <p:nvPr/>
          </p:nvSpPr>
          <p:spPr>
            <a:xfrm>
              <a:off x="0" y="202730"/>
              <a:ext cx="2532025" cy="6261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676" tIns="37338" rIns="18669" bIns="373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t-EE" sz="1400" kern="1200" dirty="0" err="1" smtClean="0"/>
                <a:t>Metaandmete</a:t>
              </a:r>
              <a:r>
                <a:rPr lang="et-EE" sz="1400" kern="1200" dirty="0" smtClean="0"/>
                <a:t> sisestamise moodul</a:t>
              </a:r>
              <a:endParaRPr lang="en-GB" sz="1400" kern="12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07" y="2785172"/>
            <a:ext cx="4782793" cy="346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07000" y="1382828"/>
            <a:ext cx="4775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latin typeface="Cambria" panose="02040503050406030204" pitchFamily="18" charset="0"/>
              </a:rPr>
              <a:t>FUNKTSIONAALSUS: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Cambria" panose="02040503050406030204" pitchFamily="18" charset="0"/>
              </a:rPr>
              <a:t>Sisestatud </a:t>
            </a:r>
            <a:r>
              <a:rPr lang="et-EE" dirty="0" err="1" smtClean="0">
                <a:latin typeface="Cambria" panose="02040503050406030204" pitchFamily="18" charset="0"/>
              </a:rPr>
              <a:t>metaandmete</a:t>
            </a:r>
            <a:r>
              <a:rPr lang="et-EE" dirty="0" smtClean="0">
                <a:latin typeface="Cambria" panose="02040503050406030204" pitchFamily="18" charset="0"/>
              </a:rPr>
              <a:t> ja pildi kvaliteedi kontrollimine. Kontrollitakse  100% kõiki andmeid (pilt + </a:t>
            </a:r>
            <a:r>
              <a:rPr lang="et-EE" dirty="0" err="1" smtClean="0">
                <a:latin typeface="Cambria" panose="02040503050406030204" pitchFamily="18" charset="0"/>
              </a:rPr>
              <a:t>metaadmed</a:t>
            </a:r>
            <a:r>
              <a:rPr lang="et-EE" dirty="0" smtClean="0">
                <a:latin typeface="Cambria" panose="02040503050406030204" pitchFamily="18" charset="0"/>
              </a:rPr>
              <a:t>) või rakendatakse nn. </a:t>
            </a:r>
            <a:r>
              <a:rPr lang="et-EE" dirty="0" err="1" smtClean="0">
                <a:latin typeface="Cambria" panose="02040503050406030204" pitchFamily="18" charset="0"/>
              </a:rPr>
              <a:t>ranking</a:t>
            </a:r>
            <a:r>
              <a:rPr lang="et-EE" dirty="0" smtClean="0">
                <a:latin typeface="Cambria" panose="02040503050406030204" pitchFamily="18" charset="0"/>
              </a:rPr>
              <a:t> põhimõtet iga operaatori osas;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Cambria" panose="02040503050406030204" pitchFamily="18" charset="0"/>
              </a:rPr>
              <a:t>Skaneeritud pildifailide ja sisestatud </a:t>
            </a:r>
            <a:r>
              <a:rPr lang="et-EE" dirty="0" err="1" smtClean="0">
                <a:latin typeface="Cambria" panose="02040503050406030204" pitchFamily="18" charset="0"/>
              </a:rPr>
              <a:t>metaandmete</a:t>
            </a:r>
            <a:r>
              <a:rPr lang="et-EE" dirty="0" smtClean="0">
                <a:latin typeface="Cambria" panose="02040503050406030204" pitchFamily="18" charset="0"/>
              </a:rPr>
              <a:t> kogumi funktsionaalsus –kvaliteedikontrolli operaator  valib ja lukustab töö, mida soovib kontrollida;</a:t>
            </a:r>
          </a:p>
          <a:p>
            <a:endParaRPr lang="et-EE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Cambria" panose="02040503050406030204" pitchFamily="18" charset="0"/>
              </a:rPr>
              <a:t>Sisemise kontrollietapi läbimisel töö saatmine välisesse (kliendipoolsesse) kontrolli (moodulisse);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Cambria" panose="02040503050406030204" pitchFamily="18" charset="0"/>
              </a:rPr>
              <a:t>Ebakvaliteetse töö korral töö tagastamine </a:t>
            </a:r>
            <a:r>
              <a:rPr lang="et-EE" dirty="0" err="1" smtClean="0">
                <a:latin typeface="Cambria" panose="02040503050406030204" pitchFamily="18" charset="0"/>
              </a:rPr>
              <a:t>skaneerijale</a:t>
            </a:r>
            <a:r>
              <a:rPr lang="et-EE" dirty="0" smtClean="0">
                <a:latin typeface="Cambria" panose="02040503050406030204" pitchFamily="18" charset="0"/>
              </a:rPr>
              <a:t> või siis </a:t>
            </a:r>
            <a:r>
              <a:rPr lang="et-EE" dirty="0" err="1" smtClean="0">
                <a:latin typeface="Cambria" panose="02040503050406030204" pitchFamily="18" charset="0"/>
              </a:rPr>
              <a:t>metaandmete</a:t>
            </a:r>
            <a:r>
              <a:rPr lang="et-EE" dirty="0" smtClean="0">
                <a:latin typeface="Cambria" panose="02040503050406030204" pitchFamily="18" charset="0"/>
              </a:rPr>
              <a:t> </a:t>
            </a:r>
            <a:r>
              <a:rPr lang="et-EE" dirty="0" err="1" smtClean="0">
                <a:latin typeface="Cambria" panose="02040503050406030204" pitchFamily="18" charset="0"/>
              </a:rPr>
              <a:t>sisestajale</a:t>
            </a:r>
            <a:r>
              <a:rPr lang="et-EE" dirty="0" smtClean="0">
                <a:latin typeface="Cambria" panose="02040503050406030204" pitchFamily="18" charset="0"/>
              </a:rPr>
              <a:t>, kes töö teostas.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18" y="2785172"/>
            <a:ext cx="4670581" cy="32723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47518" y="1382828"/>
            <a:ext cx="2813361" cy="1125344"/>
            <a:chOff x="2249369" y="202730"/>
            <a:chExt cx="2813361" cy="112534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Chevron 7"/>
            <p:cNvSpPr/>
            <p:nvPr/>
          </p:nvSpPr>
          <p:spPr>
            <a:xfrm>
              <a:off x="2249369" y="202730"/>
              <a:ext cx="2813361" cy="1125344"/>
            </a:xfrm>
            <a:prstGeom prst="chevr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2812041" y="202730"/>
              <a:ext cx="1688017" cy="11253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t-EE" sz="1400" kern="1200" dirty="0" smtClean="0"/>
                <a:t>Sisemine kvaliteedikontrolli moodul</a:t>
              </a:r>
              <a:endParaRPr lang="en-GB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18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07000" y="1382828"/>
            <a:ext cx="4775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latin typeface="Cambria" panose="02040503050406030204" pitchFamily="18" charset="0"/>
              </a:rPr>
              <a:t>FUNKTSIONAALSUS: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Cambria" panose="02040503050406030204" pitchFamily="18" charset="0"/>
              </a:rPr>
              <a:t>Pisteline pildi ja </a:t>
            </a:r>
            <a:r>
              <a:rPr lang="et-EE" dirty="0" err="1" smtClean="0">
                <a:latin typeface="Cambria" panose="02040503050406030204" pitchFamily="18" charset="0"/>
              </a:rPr>
              <a:t>metaandmete</a:t>
            </a:r>
            <a:r>
              <a:rPr lang="et-EE" dirty="0" smtClean="0">
                <a:latin typeface="Cambria" panose="02040503050406030204" pitchFamily="18" charset="0"/>
              </a:rPr>
              <a:t>  kvaliteedikontroll;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Cambria" panose="02040503050406030204" pitchFamily="18" charset="0"/>
              </a:rPr>
              <a:t>Kvaliteedikontrolli läbivate pildifailide ja </a:t>
            </a:r>
            <a:r>
              <a:rPr lang="et-EE" dirty="0" err="1" smtClean="0">
                <a:latin typeface="Cambria" panose="02040503050406030204" pitchFamily="18" charset="0"/>
              </a:rPr>
              <a:t>metaandmete</a:t>
            </a:r>
            <a:r>
              <a:rPr lang="et-EE" dirty="0" smtClean="0">
                <a:latin typeface="Cambria" panose="02040503050406030204" pitchFamily="18" charset="0"/>
              </a:rPr>
              <a:t> protsent on seadistatav;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Cambria" panose="02040503050406030204" pitchFamily="18" charset="0"/>
              </a:rPr>
              <a:t>Skaneeritud pildifailide ja sisestatud </a:t>
            </a:r>
            <a:r>
              <a:rPr lang="et-EE" dirty="0" err="1" smtClean="0">
                <a:latin typeface="Cambria" panose="02040503050406030204" pitchFamily="18" charset="0"/>
              </a:rPr>
              <a:t>metaandmete</a:t>
            </a:r>
            <a:r>
              <a:rPr lang="et-EE" dirty="0" smtClean="0">
                <a:latin typeface="Cambria" panose="02040503050406030204" pitchFamily="18" charset="0"/>
              </a:rPr>
              <a:t> kogumi funktsionaalsus –kvaliteedikontrolli operaator  valib ja lukustab töö, mida soovib kontrollida;</a:t>
            </a:r>
          </a:p>
          <a:p>
            <a:endParaRPr lang="et-EE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Cambria" panose="02040503050406030204" pitchFamily="18" charset="0"/>
              </a:rPr>
              <a:t>Kontrollietapi läbimisel pildifailidega kaasas olevast XML failist räsi genereerimine ja räsi digitaalne allkirjastamine ning eksport </a:t>
            </a:r>
            <a:r>
              <a:rPr lang="et-EE" dirty="0" err="1" smtClean="0">
                <a:latin typeface="Cambria" panose="02040503050406030204" pitchFamily="18" charset="0"/>
              </a:rPr>
              <a:t>digiarhiivi</a:t>
            </a:r>
            <a:r>
              <a:rPr lang="et-EE" dirty="0" smtClean="0">
                <a:latin typeface="Cambria" panose="02040503050406030204" pitchFamily="18" charset="0"/>
              </a:rPr>
              <a:t>.</a:t>
            </a:r>
          </a:p>
          <a:p>
            <a:endParaRPr lang="et-EE" dirty="0">
              <a:latin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7518" y="1382828"/>
            <a:ext cx="2813361" cy="1125344"/>
            <a:chOff x="4421644" y="202730"/>
            <a:chExt cx="2813361" cy="112534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Chevron 9"/>
            <p:cNvSpPr/>
            <p:nvPr/>
          </p:nvSpPr>
          <p:spPr>
            <a:xfrm>
              <a:off x="4421644" y="202730"/>
              <a:ext cx="2813361" cy="1125344"/>
            </a:xfrm>
            <a:prstGeom prst="chevr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4"/>
            <p:cNvSpPr/>
            <p:nvPr/>
          </p:nvSpPr>
          <p:spPr>
            <a:xfrm>
              <a:off x="4984316" y="202730"/>
              <a:ext cx="1688017" cy="11253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t-EE" sz="1400" kern="1200" dirty="0" smtClean="0"/>
                <a:t>Kliendipoolse kvaliteedikontrolli moodul</a:t>
              </a:r>
              <a:endParaRPr lang="en-GB" sz="1400" kern="12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97" y="2755900"/>
            <a:ext cx="4858803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07000" y="1382828"/>
            <a:ext cx="477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Cambria" panose="02040503050406030204" pitchFamily="18" charset="0"/>
              </a:rPr>
              <a:t>Pildifailide ja XML faili eksport </a:t>
            </a:r>
            <a:r>
              <a:rPr lang="et-EE" dirty="0" err="1" smtClean="0">
                <a:latin typeface="Cambria" panose="02040503050406030204" pitchFamily="18" charset="0"/>
              </a:rPr>
              <a:t>digiarhiivi</a:t>
            </a:r>
            <a:r>
              <a:rPr lang="et-EE" dirty="0" smtClean="0"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>
              <a:latin typeface="Cambria" panose="02040503050406030204" pitchFamily="18" charset="0"/>
            </a:endParaRPr>
          </a:p>
          <a:p>
            <a:r>
              <a:rPr lang="et-EE" dirty="0" smtClean="0">
                <a:latin typeface="Cambria" panose="02040503050406030204" pitchFamily="18" charset="0"/>
              </a:rPr>
              <a:t>DIGIARHIIVI FUNKTSIONAALSUS: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Cambria" panose="02040503050406030204" pitchFamily="18" charset="0"/>
              </a:rPr>
              <a:t>Arhiivipuust otsimine;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Cambria" panose="02040503050406030204" pitchFamily="18" charset="0"/>
              </a:rPr>
              <a:t>Erinevad otsinguvõimalused – failinime järgi, </a:t>
            </a:r>
            <a:r>
              <a:rPr lang="et-EE" dirty="0" err="1" smtClean="0">
                <a:latin typeface="Cambria" panose="02040503050406030204" pitchFamily="18" charset="0"/>
              </a:rPr>
              <a:t>metaandete</a:t>
            </a:r>
            <a:r>
              <a:rPr lang="et-EE" dirty="0" smtClean="0">
                <a:latin typeface="Cambria" panose="02040503050406030204" pitchFamily="18" charset="0"/>
              </a:rPr>
              <a:t> järgi;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dirty="0" err="1" smtClean="0">
                <a:latin typeface="Cambria" panose="02040503050406030204" pitchFamily="18" charset="0"/>
              </a:rPr>
              <a:t>Metaandmete</a:t>
            </a:r>
            <a:r>
              <a:rPr lang="et-EE" dirty="0" smtClean="0">
                <a:latin typeface="Cambria" panose="02040503050406030204" pitchFamily="18" charset="0"/>
              </a:rPr>
              <a:t> muutmine ja </a:t>
            </a:r>
            <a:r>
              <a:rPr lang="et-EE" dirty="0" err="1" smtClean="0">
                <a:latin typeface="Cambria" panose="02040503050406030204" pitchFamily="18" charset="0"/>
              </a:rPr>
              <a:t>digiallkirjastamine</a:t>
            </a:r>
            <a:r>
              <a:rPr lang="et-EE" dirty="0" smtClean="0">
                <a:latin typeface="Cambria" panose="02040503050406030204" pitchFamily="18" charset="0"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Cambria" panose="02040503050406030204" pitchFamily="18" charset="0"/>
              </a:rPr>
              <a:t>Kasutajaõiguste haldamine – kasutajad, ligipääsud, kasutajagrupid;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Cambria" panose="02040503050406030204" pitchFamily="18" charset="0"/>
              </a:rPr>
              <a:t>Logide haldus;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Cambria" panose="02040503050406030204" pitchFamily="18" charset="0"/>
              </a:rPr>
              <a:t>Aruandlus, vastavalt kliendi soovile.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t-EE" dirty="0">
              <a:latin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8197" y="1382828"/>
            <a:ext cx="2813361" cy="1125344"/>
            <a:chOff x="6431251" y="202730"/>
            <a:chExt cx="2813361" cy="112534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Chevron 7"/>
            <p:cNvSpPr/>
            <p:nvPr/>
          </p:nvSpPr>
          <p:spPr>
            <a:xfrm>
              <a:off x="6431251" y="202730"/>
              <a:ext cx="2813361" cy="1125344"/>
            </a:xfrm>
            <a:prstGeom prst="chevr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6993923" y="202730"/>
              <a:ext cx="1688017" cy="11253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t-EE" sz="1400" kern="1200" dirty="0" smtClean="0"/>
                <a:t>Ekspordi moodul koos </a:t>
              </a:r>
              <a:r>
                <a:rPr lang="et-EE" sz="1400" kern="1200" dirty="0" err="1" smtClean="0"/>
                <a:t>digiarhiiviga</a:t>
              </a:r>
              <a:endParaRPr lang="en-GB" sz="1400" kern="12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97" y="2755900"/>
            <a:ext cx="4704200" cy="340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4230" y="1382828"/>
            <a:ext cx="61595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 smtClean="0">
                <a:latin typeface="Cambria" panose="02040503050406030204" pitchFamily="18" charset="0"/>
              </a:rPr>
              <a:t>RAPORTID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t-EE" dirty="0">
              <a:latin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8197" y="1382828"/>
            <a:ext cx="2813361" cy="1125344"/>
            <a:chOff x="6431251" y="202730"/>
            <a:chExt cx="2813361" cy="112534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Chevron 7"/>
            <p:cNvSpPr/>
            <p:nvPr/>
          </p:nvSpPr>
          <p:spPr>
            <a:xfrm>
              <a:off x="6431251" y="202730"/>
              <a:ext cx="2813361" cy="1125344"/>
            </a:xfrm>
            <a:prstGeom prst="chevr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6993923" y="202730"/>
              <a:ext cx="1688017" cy="11253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t-EE" sz="1400" kern="1200" dirty="0" smtClean="0"/>
                <a:t>DIGIFLOW TÄIENDAVAD FUNKTSIOONID</a:t>
              </a:r>
              <a:endParaRPr lang="en-GB" sz="1400" kern="12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30" y="2029159"/>
            <a:ext cx="4839715" cy="3450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15" y="2740359"/>
            <a:ext cx="4839715" cy="3472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229" y="3098800"/>
            <a:ext cx="4839715" cy="35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4230" y="1382828"/>
            <a:ext cx="61595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 smtClean="0">
                <a:latin typeface="Cambria" panose="02040503050406030204" pitchFamily="18" charset="0"/>
              </a:rPr>
              <a:t>ADMINISTREERIMINE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t-EE" dirty="0">
              <a:latin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8197" y="1382828"/>
            <a:ext cx="2813361" cy="1125344"/>
            <a:chOff x="6431251" y="202730"/>
            <a:chExt cx="2813361" cy="112534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Chevron 7"/>
            <p:cNvSpPr/>
            <p:nvPr/>
          </p:nvSpPr>
          <p:spPr>
            <a:xfrm>
              <a:off x="6431251" y="202730"/>
              <a:ext cx="2813361" cy="1125344"/>
            </a:xfrm>
            <a:prstGeom prst="chevr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6993923" y="202730"/>
              <a:ext cx="1688017" cy="11253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t-EE" sz="1400" kern="1200" dirty="0" smtClean="0"/>
                <a:t>DIGIFLOW TÄIENDAVAD FUNKTSIOONID</a:t>
              </a:r>
              <a:endParaRPr lang="en-GB" sz="1400" kern="12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41" y="1945500"/>
            <a:ext cx="5094287" cy="3711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97" y="2727931"/>
            <a:ext cx="5048931" cy="3669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39" y="3144837"/>
            <a:ext cx="5347072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4230" y="1382828"/>
            <a:ext cx="68929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 smtClean="0">
                <a:latin typeface="Cambria" panose="02040503050406030204" pitchFamily="18" charset="0"/>
              </a:rPr>
              <a:t>METAANDMETE SISESTAJATE RANKING JA ADVANCED METAANDMETE SISESTAJA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t-EE" dirty="0">
              <a:latin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8197" y="1382828"/>
            <a:ext cx="2813361" cy="1125344"/>
            <a:chOff x="6431251" y="202730"/>
            <a:chExt cx="2813361" cy="112534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Chevron 7"/>
            <p:cNvSpPr/>
            <p:nvPr/>
          </p:nvSpPr>
          <p:spPr>
            <a:xfrm>
              <a:off x="6431251" y="202730"/>
              <a:ext cx="2813361" cy="1125344"/>
            </a:xfrm>
            <a:prstGeom prst="chevr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6993923" y="202730"/>
              <a:ext cx="1688017" cy="11253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37338" rIns="18669" bIns="373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t-EE" sz="1400" kern="1200" dirty="0" smtClean="0"/>
                <a:t>DIGIFLOW TÄIENDAVAD FUNKTSIOONID</a:t>
              </a:r>
              <a:endParaRPr lang="en-GB" sz="1400" kern="12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79" y="2768600"/>
            <a:ext cx="5450701" cy="39195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0" y="2508172"/>
            <a:ext cx="5353050" cy="39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</TotalTime>
  <Words>323</Words>
  <Application>Microsoft Office PowerPoint</Application>
  <PresentationFormat>Widescreen</PresentationFormat>
  <Paragraphs>56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Trebuchet MS</vt:lpstr>
      <vt:lpstr>Wingdings 3</vt:lpstr>
      <vt:lpstr>Facet</vt:lpstr>
      <vt:lpstr>DIGIFLOW</vt:lpstr>
      <vt:lpstr>DIGIFLOW ülevaade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Andmevara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Kuuse</dc:creator>
  <cp:lastModifiedBy>Mari-Liis Kariste</cp:lastModifiedBy>
  <cp:revision>35</cp:revision>
  <dcterms:created xsi:type="dcterms:W3CDTF">2014-11-20T10:28:53Z</dcterms:created>
  <dcterms:modified xsi:type="dcterms:W3CDTF">2014-12-08T07:25:00Z</dcterms:modified>
</cp:coreProperties>
</file>